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9" r:id="rId3"/>
    <p:sldId id="270" r:id="rId4"/>
    <p:sldId id="261" r:id="rId5"/>
    <p:sldId id="264" r:id="rId6"/>
    <p:sldId id="265" r:id="rId7"/>
    <p:sldId id="266" r:id="rId8"/>
    <p:sldId id="268" r:id="rId9"/>
    <p:sldId id="267"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52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F1C88-2641-41A3-9B62-82920C74BD85}" type="datetimeFigureOut">
              <a:rPr lang="en-US" smtClean="0"/>
              <a:t>9/14/2017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2EDF1-3D5C-443D-8DEB-22567A6FF395}" type="slidenum">
              <a:rPr lang="en-US" smtClean="0"/>
              <a:t>‹#›</a:t>
            </a:fld>
            <a:endParaRPr lang="en-US"/>
          </a:p>
        </p:txBody>
      </p:sp>
    </p:spTree>
    <p:extLst>
      <p:ext uri="{BB962C8B-B14F-4D97-AF65-F5344CB8AC3E}">
        <p14:creationId xmlns:p14="http://schemas.microsoft.com/office/powerpoint/2010/main" val="386211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2EDF1-3D5C-443D-8DEB-22567A6FF395}" type="slidenum">
              <a:rPr lang="en-US" smtClean="0"/>
              <a:t>8</a:t>
            </a:fld>
            <a:endParaRPr lang="en-US"/>
          </a:p>
        </p:txBody>
      </p:sp>
    </p:spTree>
    <p:extLst>
      <p:ext uri="{BB962C8B-B14F-4D97-AF65-F5344CB8AC3E}">
        <p14:creationId xmlns:p14="http://schemas.microsoft.com/office/powerpoint/2010/main" val="579746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706204"/>
          </a:xfrm>
          <a:prstGeom prst="rect">
            <a:avLst/>
          </a:prstGeom>
        </p:spPr>
        <p:txBody>
          <a:bodyPr/>
          <a:lstStyle>
            <a:lvl1pPr algn="l">
              <a:defRPr sz="3500" cap="all">
                <a:latin typeface="Ariak"/>
                <a:cs typeface="Ariak"/>
              </a:defRPr>
            </a:lvl1pPr>
          </a:lstStyle>
          <a:p>
            <a:r>
              <a:rPr lang="en-US"/>
              <a:t>Click to edit Master title style</a:t>
            </a:r>
            <a:endParaRPr lang="en-US" dirty="0"/>
          </a:p>
        </p:txBody>
      </p:sp>
      <p:sp>
        <p:nvSpPr>
          <p:cNvPr id="3" name="Content Placeholder 2"/>
          <p:cNvSpPr>
            <a:spLocks noGrp="1"/>
          </p:cNvSpPr>
          <p:nvPr>
            <p:ph idx="1"/>
          </p:nvPr>
        </p:nvSpPr>
        <p:spPr>
          <a:xfrm>
            <a:off x="457200" y="1295402"/>
            <a:ext cx="8229600" cy="5088466"/>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1003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0600" y="6557963"/>
            <a:ext cx="18034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88" y="6554788"/>
            <a:ext cx="70437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7138988" y="6567488"/>
            <a:ext cx="190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etActive PPT Template2.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4152"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doihaveprediabetes.org/?loc=dorg_201707_en_feat_adcounci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da8iw9hvQX4" TargetMode="External"/><Relationship Id="rId3" Type="http://schemas.openxmlformats.org/officeDocument/2006/relationships/hyperlink" Target="https://www.usnews.com/opinion/blogs/policy-dose/articles/2016-02-04/we-can-solve-americas-chronic-disease-crisis" TargetMode="External"/><Relationship Id="rId7" Type="http://schemas.openxmlformats.org/officeDocument/2006/relationships/hyperlink" Target="https://www.youtube.com/watch?v=gtDS5rzd6R8" TargetMode="External"/><Relationship Id="rId2" Type="http://schemas.openxmlformats.org/officeDocument/2006/relationships/hyperlink" Target="http://www.foxnews.com/health/2017/04/27/treating-chronic-disease-with-exercise.html" TargetMode="External"/><Relationship Id="rId1" Type="http://schemas.openxmlformats.org/officeDocument/2006/relationships/slideLayout" Target="../slideLayouts/slideLayout1.xml"/><Relationship Id="rId6" Type="http://schemas.openxmlformats.org/officeDocument/2006/relationships/hyperlink" Target="https://www.youtube.com/watch?v=B6SCwLvOVdk" TargetMode="External"/><Relationship Id="rId5" Type="http://schemas.openxmlformats.org/officeDocument/2006/relationships/hyperlink" Target="https://www.youtube.com/watch?v=ReCvreRPdeY" TargetMode="External"/><Relationship Id="rId4" Type="http://schemas.openxmlformats.org/officeDocument/2006/relationships/hyperlink" Target="https://www.wsj.com/articles/how-apps-can-help-manage-chronic-diseases-149844312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tActive PPT 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291840"/>
            <a:ext cx="5620044" cy="2823323"/>
          </a:xfrm>
        </p:spPr>
        <p:txBody>
          <a:bodyPr/>
          <a:lstStyle/>
          <a:p>
            <a:pPr marL="0" indent="0" fontAlgn="auto">
              <a:spcAft>
                <a:spcPts val="0"/>
              </a:spcAft>
              <a:defRPr/>
            </a:pPr>
            <a:r>
              <a:rPr lang="en-US" sz="2400" cap="none" dirty="0">
                <a:latin typeface="Arial Narrow" panose="020B0606020202030204" pitchFamily="34" charset="0"/>
                <a:cs typeface="Arial"/>
              </a:rPr>
              <a:t>Chronic diseases account for seven out of ten deaths in the United States.  That is the bad news.  The good news is that chronic disease is largely preventable.  The following pages contain verbiage, tips, a printable poster and other articles and resources that you can reference and share with your co-workers and employees.</a:t>
            </a:r>
          </a:p>
        </p:txBody>
      </p:sp>
      <p:pic>
        <p:nvPicPr>
          <p:cNvPr id="5" name="Picture 4" descr="A close up of a sign&#10;&#10;Description generated with high confidence">
            <a:extLst>
              <a:ext uri="{FF2B5EF4-FFF2-40B4-BE49-F238E27FC236}">
                <a16:creationId xmlns:a16="http://schemas.microsoft.com/office/drawing/2014/main" id="{6F94A7C4-5DDA-4FA5-B8F8-7589CC3FC1FC}"/>
              </a:ext>
            </a:extLst>
          </p:cNvPr>
          <p:cNvPicPr>
            <a:picLocks noChangeAspect="1"/>
          </p:cNvPicPr>
          <p:nvPr/>
        </p:nvPicPr>
        <p:blipFill>
          <a:blip r:embed="rId3"/>
          <a:stretch>
            <a:fillRect/>
          </a:stretch>
        </p:blipFill>
        <p:spPr>
          <a:xfrm>
            <a:off x="6077244" y="2018687"/>
            <a:ext cx="2700996" cy="2741085"/>
          </a:xfrm>
          <a:prstGeom prst="rect">
            <a:avLst/>
          </a:prstGeom>
        </p:spPr>
      </p:pic>
    </p:spTree>
    <p:extLst>
      <p:ext uri="{BB962C8B-B14F-4D97-AF65-F5344CB8AC3E}">
        <p14:creationId xmlns:p14="http://schemas.microsoft.com/office/powerpoint/2010/main" val="358368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and Why</a:t>
            </a:r>
          </a:p>
        </p:txBody>
      </p:sp>
      <p:sp>
        <p:nvSpPr>
          <p:cNvPr id="3" name="Content Placeholder 2"/>
          <p:cNvSpPr>
            <a:spLocks noGrp="1"/>
          </p:cNvSpPr>
          <p:nvPr>
            <p:ph idx="1"/>
          </p:nvPr>
        </p:nvSpPr>
        <p:spPr/>
        <p:txBody>
          <a:bodyPr/>
          <a:lstStyle/>
          <a:p>
            <a:r>
              <a:rPr lang="en-US" sz="2400" dirty="0"/>
              <a:t>All of us are impacted by chronic disease.  If not us as individuals, we likely have friends or loved ones that are suffering from long-term, persistent health issues such as heart disease, stroke, cancer, type 2 diabetes, obesity and arthritis.  Knowledge is power. This month, we will learn more about chronic diseases and steps we can take to prevent them. </a:t>
            </a:r>
            <a:endParaRPr lang="en-US" dirty="0"/>
          </a:p>
        </p:txBody>
      </p:sp>
    </p:spTree>
    <p:extLst>
      <p:ext uri="{BB962C8B-B14F-4D97-AF65-F5344CB8AC3E}">
        <p14:creationId xmlns:p14="http://schemas.microsoft.com/office/powerpoint/2010/main" val="33477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Ideas for activities</a:t>
            </a:r>
          </a:p>
        </p:txBody>
      </p:sp>
      <p:sp>
        <p:nvSpPr>
          <p:cNvPr id="3" name="Content Placeholder 2"/>
          <p:cNvSpPr>
            <a:spLocks noGrp="1"/>
          </p:cNvSpPr>
          <p:nvPr>
            <p:ph idx="1"/>
          </p:nvPr>
        </p:nvSpPr>
        <p:spPr/>
        <p:txBody>
          <a:bodyPr/>
          <a:lstStyle/>
          <a:p>
            <a:r>
              <a:rPr lang="en-US" sz="2400" dirty="0"/>
              <a:t>Organize a CPR training opportunity for your team. The Red Cross offers trainings regularly.  Heart.org or RedCross.org</a:t>
            </a:r>
          </a:p>
          <a:p>
            <a:endParaRPr lang="en-US" sz="2400" dirty="0">
              <a:highlight>
                <a:srgbClr val="FFFF00"/>
              </a:highlight>
            </a:endParaRPr>
          </a:p>
          <a:p>
            <a:r>
              <a:rPr lang="en-US" sz="2400" dirty="0"/>
              <a:t>Take a moment to learn your family health history.  Too often, we don’t know certain issues or diseases are common in your family until it is too late.  Knowing in advance can help you catch the warning signs earlier. </a:t>
            </a:r>
          </a:p>
          <a:p>
            <a:endParaRPr lang="en-US" sz="2400" dirty="0">
              <a:highlight>
                <a:srgbClr val="FFFF00"/>
              </a:highlight>
              <a:latin typeface="Arial Narrow" panose="020B0606020202030204" pitchFamily="34" charset="0"/>
            </a:endParaRPr>
          </a:p>
          <a:p>
            <a:r>
              <a:rPr lang="en-US" sz="2400" dirty="0">
                <a:latin typeface="Arial Narrow" panose="020B0606020202030204" pitchFamily="34" charset="0"/>
              </a:rPr>
              <a:t>Take the survey.  </a:t>
            </a:r>
            <a:r>
              <a:rPr lang="en-US" sz="2400" dirty="0">
                <a:latin typeface="Arial Narrow" panose="020B0606020202030204" pitchFamily="34" charset="0"/>
                <a:hlinkClick r:id="rId2"/>
              </a:rPr>
              <a:t>Are you pre-diabetic?</a:t>
            </a:r>
            <a:endParaRPr lang="en-US" sz="2400" dirty="0">
              <a:latin typeface="Arial Narrow" panose="020B0606020202030204" pitchFamily="34" charset="0"/>
            </a:endParaRPr>
          </a:p>
          <a:p>
            <a:endParaRPr lang="en-US" sz="2400" dirty="0">
              <a:latin typeface="Arial Narrow" panose="020B0606020202030204" pitchFamily="34" charset="0"/>
            </a:endParaRPr>
          </a:p>
        </p:txBody>
      </p:sp>
    </p:spTree>
    <p:extLst>
      <p:ext uri="{BB962C8B-B14F-4D97-AF65-F5344CB8AC3E}">
        <p14:creationId xmlns:p14="http://schemas.microsoft.com/office/powerpoint/2010/main" val="322553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268014" y="1315513"/>
            <a:ext cx="8229600" cy="5088466"/>
          </a:xfrm>
        </p:spPr>
        <p:txBody>
          <a:bodyPr/>
          <a:lstStyle/>
          <a:p>
            <a:pPr marL="0" indent="0">
              <a:buNone/>
            </a:pPr>
            <a:r>
              <a:rPr lang="en-US" sz="2800" dirty="0"/>
              <a:t>Articles</a:t>
            </a:r>
          </a:p>
          <a:p>
            <a:r>
              <a:rPr lang="en-US" sz="2000" dirty="0">
                <a:hlinkClick r:id="rId2"/>
              </a:rPr>
              <a:t>Treating Chronic Disease With Exercise </a:t>
            </a:r>
            <a:endParaRPr lang="en-US" sz="2000" dirty="0"/>
          </a:p>
          <a:p>
            <a:r>
              <a:rPr lang="en-US" sz="2000" dirty="0">
                <a:hlinkClick r:id="rId3"/>
              </a:rPr>
              <a:t>Turn the Page on Chronic Disease</a:t>
            </a:r>
            <a:endParaRPr lang="en-US" sz="2000" dirty="0"/>
          </a:p>
          <a:p>
            <a:r>
              <a:rPr lang="en-US" sz="2000" dirty="0">
                <a:hlinkClick r:id="rId4"/>
              </a:rPr>
              <a:t>How Apps Can Help Manage Chronic Diseases</a:t>
            </a:r>
            <a:endParaRPr lang="en-US" sz="2000" dirty="0"/>
          </a:p>
          <a:p>
            <a:pPr marL="0" indent="0">
              <a:buNone/>
            </a:pPr>
            <a:endParaRPr lang="en-US" sz="3600" dirty="0"/>
          </a:p>
          <a:p>
            <a:pPr marL="0" indent="0">
              <a:buNone/>
            </a:pPr>
            <a:r>
              <a:rPr lang="en-US" sz="2800" dirty="0"/>
              <a:t>Videos</a:t>
            </a:r>
          </a:p>
          <a:p>
            <a:r>
              <a:rPr lang="en-US" sz="2000" dirty="0">
                <a:hlinkClick r:id="rId5"/>
              </a:rPr>
              <a:t>The Epidemic of Chronic Disease and Understanding Epigenetics – Kent Thornburg</a:t>
            </a:r>
            <a:endParaRPr lang="en-US" sz="2000" dirty="0"/>
          </a:p>
          <a:p>
            <a:r>
              <a:rPr lang="en-US" sz="2000" dirty="0">
                <a:hlinkClick r:id="rId6"/>
              </a:rPr>
              <a:t>Learn More About Chronic Diseases</a:t>
            </a:r>
            <a:endParaRPr lang="en-US" sz="2000" dirty="0"/>
          </a:p>
          <a:p>
            <a:r>
              <a:rPr lang="en-US" sz="2000" dirty="0">
                <a:hlinkClick r:id="rId7"/>
              </a:rPr>
              <a:t>Illness Intelligence: Don’t Say This to Someone Who Is Sick | Kelly </a:t>
            </a:r>
            <a:r>
              <a:rPr lang="en-US" sz="2000" dirty="0" err="1">
                <a:hlinkClick r:id="rId7"/>
              </a:rPr>
              <a:t>Medwick</a:t>
            </a:r>
            <a:endParaRPr lang="en-US" sz="2000" dirty="0"/>
          </a:p>
          <a:p>
            <a:r>
              <a:rPr lang="en-US" sz="2000" dirty="0">
                <a:hlinkClick r:id="rId8"/>
              </a:rPr>
              <a:t>Chronic Diseases: Everyone’s Business</a:t>
            </a:r>
            <a:endParaRPr lang="en-US" sz="2000" dirty="0"/>
          </a:p>
        </p:txBody>
      </p:sp>
    </p:spTree>
    <p:extLst>
      <p:ext uri="{BB962C8B-B14F-4D97-AF65-F5344CB8AC3E}">
        <p14:creationId xmlns:p14="http://schemas.microsoft.com/office/powerpoint/2010/main" val="56688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tips</a:t>
            </a:r>
          </a:p>
        </p:txBody>
      </p:sp>
      <p:sp>
        <p:nvSpPr>
          <p:cNvPr id="3" name="Content Placeholder 2"/>
          <p:cNvSpPr>
            <a:spLocks noGrp="1"/>
          </p:cNvSpPr>
          <p:nvPr>
            <p:ph idx="1"/>
          </p:nvPr>
        </p:nvSpPr>
        <p:spPr/>
        <p:txBody>
          <a:bodyPr/>
          <a:lstStyle/>
          <a:p>
            <a:pPr marL="514350" indent="-514350">
              <a:buAutoNum type="arabicPeriod"/>
            </a:pPr>
            <a:r>
              <a:rPr lang="en-US" sz="2000" dirty="0"/>
              <a:t>Chronic diseases and conditions—such as heart disease, stroke, cancer, type 2 diabetes, obesity, and arthritis—are among the most common, costly, and preventable of all health problems. </a:t>
            </a:r>
          </a:p>
          <a:p>
            <a:pPr marL="514350" indent="-514350">
              <a:buFont typeface="Arial" charset="0"/>
              <a:buAutoNum type="arabicPeriod"/>
            </a:pPr>
            <a:r>
              <a:rPr lang="en-US" sz="2000" dirty="0"/>
              <a:t>About 86 million US adults—more than a third—have prediabetes, and 90 percent of them don’t know it. </a:t>
            </a:r>
          </a:p>
          <a:p>
            <a:pPr marL="514350" indent="-514350">
              <a:buAutoNum type="arabicPeriod"/>
            </a:pPr>
            <a:r>
              <a:rPr lang="en-US" sz="2000" dirty="0"/>
              <a:t>People with prediabetes who take part in a structured lifestyle change program can cut their risk of developing type 2 diabetes by as much as 58 percent. </a:t>
            </a:r>
          </a:p>
          <a:p>
            <a:pPr marL="514350" indent="-514350">
              <a:buAutoNum type="arabicPeriod"/>
            </a:pPr>
            <a:r>
              <a:rPr lang="en-US" sz="2000" dirty="0"/>
              <a:t>Cardiovascular disease is the leading cause of death for people of most racial and ethnic groups in the United States, but risk is highest for certain racial minority groups. </a:t>
            </a:r>
          </a:p>
          <a:p>
            <a:pPr marL="514350" indent="-514350">
              <a:buAutoNum type="arabicPeriod"/>
            </a:pPr>
            <a:r>
              <a:rPr lang="en-US" sz="2000" dirty="0"/>
              <a:t>Cancer screenings can help prevent as well as find colon, cervical, and breast cancers early, when treatment works best. </a:t>
            </a:r>
          </a:p>
          <a:p>
            <a:pPr marL="514350" indent="-514350">
              <a:buAutoNum type="arabicPeriod"/>
            </a:pPr>
            <a:r>
              <a:rPr lang="en-US" sz="2000" dirty="0"/>
              <a:t>Smoking causes about 90 percent of lung cancer deaths in men and nearly 80 percent in women. </a:t>
            </a:r>
          </a:p>
        </p:txBody>
      </p:sp>
    </p:spTree>
    <p:extLst>
      <p:ext uri="{BB962C8B-B14F-4D97-AF65-F5344CB8AC3E}">
        <p14:creationId xmlns:p14="http://schemas.microsoft.com/office/powerpoint/2010/main" val="2342491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tips</a:t>
            </a:r>
          </a:p>
        </p:txBody>
      </p:sp>
      <p:sp>
        <p:nvSpPr>
          <p:cNvPr id="3" name="Content Placeholder 2"/>
          <p:cNvSpPr>
            <a:spLocks noGrp="1"/>
          </p:cNvSpPr>
          <p:nvPr>
            <p:ph idx="1"/>
          </p:nvPr>
        </p:nvSpPr>
        <p:spPr>
          <a:xfrm>
            <a:off x="485336" y="1244331"/>
            <a:ext cx="8391378" cy="5088466"/>
          </a:xfrm>
        </p:spPr>
        <p:txBody>
          <a:bodyPr/>
          <a:lstStyle/>
          <a:p>
            <a:pPr marL="457200" indent="-457200">
              <a:buAutoNum type="arabicPeriod" startAt="7"/>
            </a:pPr>
            <a:r>
              <a:rPr lang="en-US" sz="2000" dirty="0"/>
              <a:t>Chronic diseases are responsible for 7 of 10 deaths each year.   </a:t>
            </a:r>
          </a:p>
          <a:p>
            <a:pPr marL="457200" indent="-457200">
              <a:buAutoNum type="arabicPeriod" startAt="7"/>
            </a:pPr>
            <a:r>
              <a:rPr lang="en-US" sz="2000" dirty="0"/>
              <a:t>Treating people with chronic diseases accounts for most of our nation’s health care costs.. </a:t>
            </a:r>
          </a:p>
          <a:p>
            <a:pPr marL="457200" indent="-457200">
              <a:buAutoNum type="arabicPeriod" startAt="7"/>
            </a:pPr>
            <a:r>
              <a:rPr lang="en-US" sz="2000" dirty="0"/>
              <a:t>Type 1 diabetes is characterized by a lack of insulin production and type 2 diabetes results from the body's ineffective use of insulin. </a:t>
            </a:r>
          </a:p>
          <a:p>
            <a:pPr marL="457200" indent="-457200">
              <a:buAutoNum type="arabicPeriod" startAt="7"/>
            </a:pPr>
            <a:r>
              <a:rPr lang="en-US" sz="2000" dirty="0"/>
              <a:t>Type 2 diabetes is much more common than type 1 diabetes, and accounts for around 90 percent of all diabetes worldwide. </a:t>
            </a:r>
          </a:p>
          <a:p>
            <a:pPr marL="457200" indent="-457200">
              <a:buAutoNum type="arabicPeriod" startAt="7"/>
            </a:pPr>
            <a:r>
              <a:rPr lang="en-US" sz="2000" dirty="0"/>
              <a:t>A stroke occurs when blood flow to an area of brain is cut off. When this happens, brain cells are deprived of oxygen and begin to die. </a:t>
            </a:r>
          </a:p>
          <a:p>
            <a:pPr marL="457200" indent="-457200">
              <a:buAutoNum type="arabicPeriod" startAt="7"/>
            </a:pPr>
            <a:r>
              <a:rPr lang="en-US" sz="2000" dirty="0"/>
              <a:t>Diabetes causes 6 deaths every minute and one in 20 deaths in the world is due to the condition. </a:t>
            </a:r>
          </a:p>
          <a:p>
            <a:pPr marL="457200" indent="-457200">
              <a:buAutoNum type="arabicPeriod" startAt="7"/>
            </a:pPr>
            <a:r>
              <a:rPr lang="en-US" sz="2000" dirty="0"/>
              <a:t>Because high blood pressure and prehypertension often have no symptoms, checking your blood pressure is the only way to know for sure whether it is too high.</a:t>
            </a:r>
          </a:p>
          <a:p>
            <a:pPr marL="457200" indent="-457200">
              <a:buAutoNum type="arabicPeriod" startAt="7"/>
            </a:pPr>
            <a:endParaRPr lang="en-US" sz="2000" dirty="0"/>
          </a:p>
        </p:txBody>
      </p:sp>
    </p:spTree>
    <p:extLst>
      <p:ext uri="{BB962C8B-B14F-4D97-AF65-F5344CB8AC3E}">
        <p14:creationId xmlns:p14="http://schemas.microsoft.com/office/powerpoint/2010/main" val="254155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tips</a:t>
            </a:r>
          </a:p>
        </p:txBody>
      </p:sp>
      <p:sp>
        <p:nvSpPr>
          <p:cNvPr id="3" name="Content Placeholder 2"/>
          <p:cNvSpPr>
            <a:spLocks noGrp="1"/>
          </p:cNvSpPr>
          <p:nvPr>
            <p:ph idx="1"/>
          </p:nvPr>
        </p:nvSpPr>
        <p:spPr>
          <a:xfrm>
            <a:off x="457200" y="1215215"/>
            <a:ext cx="8229600" cy="4763559"/>
          </a:xfrm>
        </p:spPr>
        <p:txBody>
          <a:bodyPr/>
          <a:lstStyle/>
          <a:p>
            <a:pPr marL="457200" indent="-457200">
              <a:buAutoNum type="arabicPeriod" startAt="14"/>
            </a:pPr>
            <a:r>
              <a:rPr lang="en-US" sz="2000" dirty="0"/>
              <a:t>Every two hours you spend watching TV instead of pursuing something more active increases the chances of developing diabetes by 20 percent; it also increases the risk of heart disease Being obese makes you 20 to 40 times more likely to develop diabetes than someone with a healthy weight. </a:t>
            </a:r>
          </a:p>
          <a:p>
            <a:pPr marL="457200" indent="-457200">
              <a:buAutoNum type="arabicPeriod" startAt="14"/>
            </a:pPr>
            <a:r>
              <a:rPr lang="en-US" sz="2000" dirty="0"/>
              <a:t>Cardiovascular diseases are diseases of the heart and blood vessel system that include damage to blood vessel and the inability for your heart and vessels to have blood flow properly  </a:t>
            </a:r>
          </a:p>
          <a:p>
            <a:pPr marL="457200" indent="-457200">
              <a:buAutoNum type="arabicPeriod" startAt="14"/>
            </a:pPr>
            <a:r>
              <a:rPr lang="en-US" sz="2000" dirty="0"/>
              <a:t>When the body doesn’t have enough insulin, or can’t use it effectively, blood sugar builds up in the blood. High blood sugar levels can lead to heart disease, stroke, blindness, kidney failure, and amputation of toes, feet, or legs. </a:t>
            </a:r>
          </a:p>
          <a:p>
            <a:pPr marL="457200" indent="-457200">
              <a:buAutoNum type="arabicPeriod" startAt="14"/>
            </a:pPr>
            <a:r>
              <a:rPr lang="en-US" sz="2000" dirty="0"/>
              <a:t>More than 20 percent of health care spending is for people with diagnosed diabetes. </a:t>
            </a:r>
          </a:p>
          <a:p>
            <a:pPr marL="457200" indent="-457200">
              <a:buAutoNum type="arabicPeriod" startAt="14"/>
            </a:pPr>
            <a:r>
              <a:rPr lang="en-US" sz="2000" dirty="0"/>
              <a:t>African Americans have the highest prevalence of high blood pressure of all US population groups, and are twice as likely as whites to die of preventable heart disease and stroke. </a:t>
            </a:r>
          </a:p>
          <a:p>
            <a:pPr marL="457200" indent="-457200">
              <a:buFont typeface="Arial" charset="0"/>
              <a:buAutoNum type="arabicPeriod" startAt="13"/>
            </a:pPr>
            <a:endParaRPr lang="en-US" sz="2000" dirty="0"/>
          </a:p>
          <a:p>
            <a:pPr marL="457200" indent="-457200">
              <a:buAutoNum type="arabicPeriod" startAt="13"/>
            </a:pPr>
            <a:endParaRPr lang="en-US" sz="2000" dirty="0"/>
          </a:p>
          <a:p>
            <a:pPr marL="457200" indent="-457200">
              <a:buAutoNum type="arabicPeriod" startAt="13"/>
            </a:pPr>
            <a:endParaRPr lang="en-US" sz="2000" dirty="0"/>
          </a:p>
        </p:txBody>
      </p:sp>
    </p:spTree>
    <p:extLst>
      <p:ext uri="{BB962C8B-B14F-4D97-AF65-F5344CB8AC3E}">
        <p14:creationId xmlns:p14="http://schemas.microsoft.com/office/powerpoint/2010/main" val="240260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tips</a:t>
            </a:r>
          </a:p>
        </p:txBody>
      </p:sp>
      <p:sp>
        <p:nvSpPr>
          <p:cNvPr id="3" name="Content Placeholder 2"/>
          <p:cNvSpPr>
            <a:spLocks noGrp="1"/>
          </p:cNvSpPr>
          <p:nvPr>
            <p:ph idx="1"/>
          </p:nvPr>
        </p:nvSpPr>
        <p:spPr>
          <a:xfrm>
            <a:off x="428547" y="1213517"/>
            <a:ext cx="8229600" cy="5088466"/>
          </a:xfrm>
        </p:spPr>
        <p:txBody>
          <a:bodyPr/>
          <a:lstStyle/>
          <a:p>
            <a:pPr marL="457200" indent="-457200">
              <a:buFont typeface="Arial" charset="0"/>
              <a:buAutoNum type="arabicPeriod" startAt="20"/>
            </a:pPr>
            <a:r>
              <a:rPr lang="en-US" sz="2000" dirty="0"/>
              <a:t>Heart disease is a lifelong condition—once you get it, you'll always have it.</a:t>
            </a:r>
          </a:p>
          <a:p>
            <a:pPr marL="457200" indent="-457200">
              <a:buAutoNum type="arabicPeriod" startAt="20"/>
            </a:pPr>
            <a:r>
              <a:rPr lang="en-US" sz="2000" dirty="0"/>
              <a:t>Arthritis is the inflammation of one or more joints. Symptoms include pain, swelling, reduced range of motion, and stiffness.</a:t>
            </a:r>
          </a:p>
          <a:p>
            <a:pPr marL="457200" indent="-457200">
              <a:buFont typeface="Arial" charset="0"/>
              <a:buAutoNum type="arabicPeriod" startAt="20"/>
            </a:pPr>
            <a:r>
              <a:rPr lang="en-US" sz="2000" dirty="0"/>
              <a:t>Every 42 seconds, someone in the United States has a heart attack, and every 4 minutes, someone dies of stroke. </a:t>
            </a:r>
          </a:p>
          <a:p>
            <a:pPr marL="457200" indent="-457200">
              <a:buAutoNum type="arabicPeriod" startAt="20"/>
            </a:pPr>
            <a:r>
              <a:rPr lang="en-US" sz="2000" dirty="0"/>
              <a:t>Maintain a healthy weight and protect their joints. People can reduce their risk of knee osteoarthritis by controlling their weight and avoiding types of activities that are more likely to cause joint injuries. </a:t>
            </a:r>
          </a:p>
          <a:p>
            <a:pPr marL="457200" indent="-457200">
              <a:buAutoNum type="arabicPeriod" startAt="20"/>
            </a:pPr>
            <a:r>
              <a:rPr lang="en-US" sz="2000" dirty="0"/>
              <a:t>The term arthritis refers to more than 100 diseases and conditions, including gout, lupus and rheumatoid arthritis, affecting the joints.</a:t>
            </a:r>
          </a:p>
          <a:p>
            <a:pPr marL="457200" indent="-457200">
              <a:buAutoNum type="arabicPeriod" startAt="20"/>
            </a:pPr>
            <a:r>
              <a:rPr lang="en-US" sz="2000" dirty="0"/>
              <a:t>In the United States, 23 percent of all adults, or over 54 million people, have arthritis. It is a leading cause of disability. The annual direct medical costs are at least $81 billion. </a:t>
            </a:r>
          </a:p>
          <a:p>
            <a:pPr marL="457200" indent="-457200">
              <a:buAutoNum type="arabicPeriod" startAt="20"/>
            </a:pPr>
            <a:r>
              <a:rPr lang="en-US" sz="2000" dirty="0"/>
              <a:t>More than 29 million US adults have diabetes, and 25% of them don’t know it. </a:t>
            </a:r>
          </a:p>
          <a:p>
            <a:pPr marL="457200" indent="-457200">
              <a:buFont typeface="Arial" charset="0"/>
              <a:buAutoNum type="arabicPeriod" startAt="13"/>
            </a:pPr>
            <a:endParaRPr lang="en-US" sz="2000" dirty="0"/>
          </a:p>
          <a:p>
            <a:pPr marL="457200" indent="-457200">
              <a:buFont typeface="Arial" charset="0"/>
              <a:buAutoNum type="arabicPeriod" startAt="13"/>
            </a:pPr>
            <a:endParaRPr lang="en-US" sz="2000" dirty="0"/>
          </a:p>
          <a:p>
            <a:pPr marL="457200" indent="-457200">
              <a:buAutoNum type="arabicPeriod" startAt="13"/>
            </a:pPr>
            <a:endParaRPr lang="en-US" sz="2000" dirty="0"/>
          </a:p>
          <a:p>
            <a:pPr marL="457200" indent="-457200">
              <a:buAutoNum type="arabicPeriod" startAt="13"/>
            </a:pPr>
            <a:endParaRPr lang="en-US" sz="2000" dirty="0"/>
          </a:p>
        </p:txBody>
      </p:sp>
    </p:spTree>
    <p:extLst>
      <p:ext uri="{BB962C8B-B14F-4D97-AF65-F5344CB8AC3E}">
        <p14:creationId xmlns:p14="http://schemas.microsoft.com/office/powerpoint/2010/main" val="174789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Content Placeholder 2"/>
          <p:cNvSpPr>
            <a:spLocks noGrp="1"/>
          </p:cNvSpPr>
          <p:nvPr>
            <p:ph idx="1"/>
          </p:nvPr>
        </p:nvSpPr>
        <p:spPr/>
        <p:txBody>
          <a:bodyPr numCol="2"/>
          <a:lstStyle/>
          <a:p>
            <a:r>
              <a:rPr lang="en-US" sz="2000" dirty="0"/>
              <a:t>CDC.gov</a:t>
            </a:r>
          </a:p>
          <a:p>
            <a:r>
              <a:rPr lang="en-US" sz="2000" dirty="0"/>
              <a:t>Heart.org</a:t>
            </a:r>
          </a:p>
          <a:p>
            <a:r>
              <a:rPr lang="en-US" sz="2000" dirty="0"/>
              <a:t>NIH.gov</a:t>
            </a:r>
          </a:p>
          <a:p>
            <a:r>
              <a:rPr lang="en-US" sz="2000" dirty="0"/>
              <a:t>Stroke.org</a:t>
            </a:r>
          </a:p>
          <a:p>
            <a:r>
              <a:rPr lang="en-US" sz="2000" dirty="0"/>
              <a:t>Diabetes.org</a:t>
            </a:r>
          </a:p>
          <a:p>
            <a:r>
              <a:rPr lang="en-US" sz="2000" dirty="0"/>
              <a:t>Who.int</a:t>
            </a:r>
          </a:p>
          <a:p>
            <a:r>
              <a:rPr lang="en-US" sz="2000" dirty="0"/>
              <a:t>Medindia.net</a:t>
            </a:r>
          </a:p>
          <a:p>
            <a:r>
              <a:rPr lang="en-US" sz="2000" dirty="0"/>
              <a:t>Hsph.Harvard.edu</a:t>
            </a:r>
          </a:p>
          <a:p>
            <a:endParaRPr lang="en-US" sz="2000" dirty="0"/>
          </a:p>
        </p:txBody>
      </p:sp>
    </p:spTree>
    <p:extLst>
      <p:ext uri="{BB962C8B-B14F-4D97-AF65-F5344CB8AC3E}">
        <p14:creationId xmlns:p14="http://schemas.microsoft.com/office/powerpoint/2010/main" val="2792607478"/>
      </p:ext>
    </p:extLst>
  </p:cSld>
  <p:clrMapOvr>
    <a:masterClrMapping/>
  </p:clrMapOvr>
</p:sld>
</file>

<file path=ppt/theme/theme1.xml><?xml version="1.0" encoding="utf-8"?>
<a:theme xmlns:a="http://schemas.openxmlformats.org/drawingml/2006/main" name="Default Theme">
  <a:themeElements>
    <a:clrScheme name="GDMP Color Palette ">
      <a:dk1>
        <a:sysClr val="windowText" lastClr="000000"/>
      </a:dk1>
      <a:lt1>
        <a:sysClr val="window" lastClr="FFFFFF"/>
      </a:lt1>
      <a:dk2>
        <a:srgbClr val="BCBEC0"/>
      </a:dk2>
      <a:lt2>
        <a:srgbClr val="FFFFFF"/>
      </a:lt2>
      <a:accent1>
        <a:srgbClr val="E51B2B"/>
      </a:accent1>
      <a:accent2>
        <a:srgbClr val="FFD100"/>
      </a:accent2>
      <a:accent3>
        <a:srgbClr val="003A5D"/>
      </a:accent3>
      <a:accent4>
        <a:srgbClr val="BFD22B"/>
      </a:accent4>
      <a:accent5>
        <a:srgbClr val="F7921E"/>
      </a:accent5>
      <a:accent6>
        <a:srgbClr val="006FB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345</TotalTime>
  <Words>975</Words>
  <Application>Microsoft Office PowerPoint</Application>
  <PresentationFormat>On-screen Show (4:3)</PresentationFormat>
  <Paragraphs>62</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ＭＳ Ｐゴシック</vt:lpstr>
      <vt:lpstr>Ariak</vt:lpstr>
      <vt:lpstr>Arial</vt:lpstr>
      <vt:lpstr>Arial Narrow</vt:lpstr>
      <vt:lpstr>Calibri</vt:lpstr>
      <vt:lpstr>Default Theme</vt:lpstr>
      <vt:lpstr>Chronic diseases account for seven out of ten deaths in the United States.  That is the bad news.  The good news is that chronic disease is largely preventable.  The following pages contain verbiage, tips, a printable poster and other articles and resources that you can reference and share with your co-workers and employees.</vt:lpstr>
      <vt:lpstr>What and Why</vt:lpstr>
      <vt:lpstr>Ideas for activities</vt:lpstr>
      <vt:lpstr>resources</vt:lpstr>
      <vt:lpstr>25 tips</vt:lpstr>
      <vt:lpstr>More tips</vt:lpstr>
      <vt:lpstr>More tips</vt:lpstr>
      <vt:lpstr>More tips</vt:lpstr>
      <vt:lpstr>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month of January, we will focus on this is placeholder text. The following pages contain verbiage, tips, a printable poster and other articles and resources that you can reference and share with your co-workers and employees.</dc:title>
  <dc:creator>Jenna Brownlee</dc:creator>
  <cp:lastModifiedBy>Abbie Sawyer</cp:lastModifiedBy>
  <cp:revision>25</cp:revision>
  <dcterms:created xsi:type="dcterms:W3CDTF">2016-12-16T16:10:21Z</dcterms:created>
  <dcterms:modified xsi:type="dcterms:W3CDTF">2017-09-14T16:15:01Z</dcterms:modified>
</cp:coreProperties>
</file>